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300" r:id="rId3"/>
    <p:sldId id="258" r:id="rId4"/>
    <p:sldId id="257" r:id="rId5"/>
    <p:sldId id="264" r:id="rId6"/>
    <p:sldId id="267" r:id="rId7"/>
    <p:sldId id="268" r:id="rId8"/>
    <p:sldId id="269" r:id="rId9"/>
    <p:sldId id="265" r:id="rId10"/>
    <p:sldId id="270" r:id="rId11"/>
    <p:sldId id="271" r:id="rId12"/>
    <p:sldId id="272" r:id="rId13"/>
    <p:sldId id="273" r:id="rId14"/>
    <p:sldId id="266" r:id="rId15"/>
    <p:sldId id="274" r:id="rId16"/>
    <p:sldId id="275" r:id="rId17"/>
    <p:sldId id="260" r:id="rId18"/>
    <p:sldId id="262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6" r:id="rId32"/>
    <p:sldId id="301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" id="{CD3231CE-0F91-4027-9B11-B60C40419DA2}">
          <p14:sldIdLst>
            <p14:sldId id="256"/>
            <p14:sldId id="300"/>
          </p14:sldIdLst>
        </p14:section>
        <p14:section name="Proposal" id="{5CCD5F36-F254-4323-8C09-DC6B5BC8AA42}">
          <p14:sldIdLst>
            <p14:sldId id="258"/>
            <p14:sldId id="257"/>
            <p14:sldId id="264"/>
            <p14:sldId id="267"/>
            <p14:sldId id="268"/>
            <p14:sldId id="269"/>
            <p14:sldId id="265"/>
            <p14:sldId id="270"/>
            <p14:sldId id="271"/>
            <p14:sldId id="272"/>
            <p14:sldId id="273"/>
            <p14:sldId id="266"/>
            <p14:sldId id="274"/>
            <p14:sldId id="275"/>
          </p14:sldIdLst>
        </p14:section>
        <p14:section name="Tugas Akhir" id="{E7D2B2D2-0109-4120-A17B-2197AEA87A71}">
          <p14:sldIdLst>
            <p14:sldId id="260"/>
            <p14:sldId id="262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7"/>
            <p14:sldId id="288"/>
            <p14:sldId id="286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91EF0-2F2E-46EC-94B6-FE8B1478D833}" type="datetimeFigureOut">
              <a:rPr lang="en-ID" smtClean="0"/>
              <a:t>01/04/2021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22E6C-C931-4E2F-B52C-14241B7A43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71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Proposal Tugas Akhir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977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18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3241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581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754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2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622" y="1847164"/>
            <a:ext cx="1650378" cy="1651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DD9256-947A-4005-AE6E-294A5CFD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485900"/>
            <a:ext cx="8851900" cy="24765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269FB-92CD-4DA1-99EB-9FC503A7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53" y="4224336"/>
            <a:ext cx="11057021" cy="201136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BF28B-F5F4-4767-93F9-426E13E70400}"/>
              </a:ext>
            </a:extLst>
          </p:cNvPr>
          <p:cNvSpPr txBox="1"/>
          <p:nvPr userDrawn="1"/>
        </p:nvSpPr>
        <p:spPr>
          <a:xfrm>
            <a:off x="11586867" y="6487446"/>
            <a:ext cx="5935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ID" b="1" dirty="0">
              <a:solidFill>
                <a:srgbClr val="00B0F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DED1C4-C0F9-4DA1-8CAC-4F2FD17E1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63" y="1993900"/>
            <a:ext cx="1407537" cy="13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98C5-2393-4C3B-952F-532F6D2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799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31F3B-9EC4-4E2A-B9B4-6BD682398856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90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D14FC5-1B43-4758-96CD-AD407D4C3121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87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5AAA0-CC7E-49B4-A527-61B1EBC3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10"/>
            <a:ext cx="12192000" cy="943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E8768-D7F5-4B38-A184-DA28E55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564105"/>
            <a:ext cx="11115174" cy="4735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EC4F-3555-4AC4-BFC0-913BB71EDDB4}"/>
              </a:ext>
            </a:extLst>
          </p:cNvPr>
          <p:cNvSpPr txBox="1"/>
          <p:nvPr userDrawn="1"/>
        </p:nvSpPr>
        <p:spPr>
          <a:xfrm>
            <a:off x="0" y="6457889"/>
            <a:ext cx="121920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JURUSAN TEKNIK ELEKTRO – UNIVERSITAS SURABAYA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EBD65-5381-4E20-981E-BB92E9ACDE88}"/>
              </a:ext>
            </a:extLst>
          </p:cNvPr>
          <p:cNvSpPr txBox="1"/>
          <p:nvPr userDrawn="1"/>
        </p:nvSpPr>
        <p:spPr>
          <a:xfrm>
            <a:off x="11598442" y="6496723"/>
            <a:ext cx="59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6FB1E8-E05E-4EB6-82C2-840EB00F6BE8}" type="slidenum">
              <a:rPr lang="en-ID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4BC32-34E2-4BFF-ABD9-2BFB57894E8E}"/>
              </a:ext>
            </a:extLst>
          </p:cNvPr>
          <p:cNvSpPr txBox="1"/>
          <p:nvPr userDrawn="1"/>
        </p:nvSpPr>
        <p:spPr>
          <a:xfrm>
            <a:off x="-1" y="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000" b="1" baseline="0" dirty="0" smtClean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Robotics || </a:t>
            </a:r>
            <a:r>
              <a:rPr lang="en-US" sz="2000" b="1" dirty="0" smtClean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Wireless</a:t>
            </a:r>
            <a:r>
              <a:rPr lang="en-US" sz="2000" b="1" baseline="0" dirty="0" smtClean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Communications || Biomedical Engineering</a:t>
            </a:r>
            <a:endParaRPr lang="en-ID" sz="2000" b="1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40F33-70BD-48DE-9B8D-E6A59192F741}"/>
              </a:ext>
            </a:extLst>
          </p:cNvPr>
          <p:cNvCxnSpPr/>
          <p:nvPr userDrawn="1"/>
        </p:nvCxnSpPr>
        <p:spPr>
          <a:xfrm>
            <a:off x="723900" y="4001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C218AF-6766-43EE-82A4-142B1A75CC1A}"/>
              </a:ext>
            </a:extLst>
          </p:cNvPr>
          <p:cNvCxnSpPr/>
          <p:nvPr userDrawn="1"/>
        </p:nvCxnSpPr>
        <p:spPr>
          <a:xfrm>
            <a:off x="723900" y="4636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28C173-9025-4F96-90BA-54C26E3D6BC9}"/>
              </a:ext>
            </a:extLst>
          </p:cNvPr>
          <p:cNvCxnSpPr>
            <a:cxnSpLocks/>
          </p:cNvCxnSpPr>
          <p:nvPr userDrawn="1"/>
        </p:nvCxnSpPr>
        <p:spPr>
          <a:xfrm>
            <a:off x="2159000" y="6394389"/>
            <a:ext cx="7899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069205-F702-453D-9971-FEBC8B5AB8B9}"/>
              </a:ext>
            </a:extLst>
          </p:cNvPr>
          <p:cNvCxnSpPr>
            <a:cxnSpLocks/>
          </p:cNvCxnSpPr>
          <p:nvPr userDrawn="1"/>
        </p:nvCxnSpPr>
        <p:spPr>
          <a:xfrm>
            <a:off x="2476500" y="6457889"/>
            <a:ext cx="726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3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Judul</a:t>
            </a:r>
            <a:r>
              <a:rPr lang="en-US" dirty="0"/>
              <a:t> Tugas Akhir/KP)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disesuaikan</a:t>
            </a:r>
            <a:r>
              <a:rPr lang="en-US" sz="2000" dirty="0"/>
              <a:t>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i="1" dirty="0"/>
              <a:t>font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judul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Panjang)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Mahasiswa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(NRP)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1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2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ID" dirty="0"/>
              <a:t>(Nama Peminatan)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82030-8ECF-46B5-A6A5-5371CD589FD2}"/>
              </a:ext>
            </a:extLst>
          </p:cNvPr>
          <p:cNvSpPr/>
          <p:nvPr/>
        </p:nvSpPr>
        <p:spPr>
          <a:xfrm>
            <a:off x="4387007" y="770157"/>
            <a:ext cx="3969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X……………………..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8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0947F-DDDE-45FC-AB66-DBE66C319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256122"/>
            <a:ext cx="10944519" cy="4345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>
                <a:solidFill>
                  <a:srgbClr val="FF0000"/>
                </a:solidFill>
              </a:rPr>
              <a:t>Persiapan yang dilakukan sebelum presentasi:</a:t>
            </a:r>
          </a:p>
          <a:p>
            <a:pPr marL="0" indent="0">
              <a:buNone/>
            </a:pPr>
            <a:r>
              <a:rPr lang="id-ID"/>
              <a:t>(1) Menyiapkan dan latihan presentasi (waktu antara 10-15 menit);</a:t>
            </a:r>
          </a:p>
          <a:p>
            <a:pPr marL="0" indent="0">
              <a:buNone/>
            </a:pPr>
            <a:r>
              <a:rPr lang="id-ID"/>
              <a:t>(2) menyiapkan alat bantu presentasi. (a) </a:t>
            </a:r>
            <a:r>
              <a:rPr lang="id-ID" i="1"/>
              <a:t>print-out</a:t>
            </a:r>
            <a:r>
              <a:rPr lang="id-ID"/>
              <a:t> </a:t>
            </a:r>
            <a:r>
              <a:rPr lang="id-ID" i="1"/>
              <a:t>slide</a:t>
            </a:r>
            <a:r>
              <a:rPr lang="id-ID"/>
              <a:t> presentasi (1 halaman protrait berisi 4 </a:t>
            </a:r>
            <a:r>
              <a:rPr lang="id-ID" i="1"/>
              <a:t>slide</a:t>
            </a:r>
            <a:r>
              <a:rPr lang="id-ID"/>
              <a:t>), (b) alat pointer presentasi;</a:t>
            </a:r>
          </a:p>
          <a:p>
            <a:pPr marL="0" indent="0">
              <a:buNone/>
            </a:pPr>
            <a:r>
              <a:rPr lang="id-ID"/>
              <a:t>(3) memakai jas almamater dengan kemeja putih, berdasi, dan celana kain warna gelap;</a:t>
            </a:r>
          </a:p>
          <a:p>
            <a:pPr marL="0" indent="0">
              <a:buNone/>
            </a:pPr>
            <a:r>
              <a:rPr lang="id-ID"/>
              <a:t>(4) menyiapkan demo alat sebelum presentasi;</a:t>
            </a:r>
          </a:p>
          <a:p>
            <a:pPr marL="0" indent="0">
              <a:buNone/>
            </a:pPr>
            <a:r>
              <a:rPr lang="id-ID"/>
              <a:t>(5) mencoba koneksi laptop dengan LCD proyektor di ruang presentasi. </a:t>
            </a:r>
          </a:p>
        </p:txBody>
      </p:sp>
    </p:spTree>
    <p:extLst>
      <p:ext uri="{BB962C8B-B14F-4D97-AF65-F5344CB8AC3E}">
        <p14:creationId xmlns:p14="http://schemas.microsoft.com/office/powerpoint/2010/main" val="12364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Pangeran Firdaus</a:t>
            </a:r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</a:t>
            </a:r>
            <a:r>
              <a:rPr lang="en-ID" dirty="0" smtClean="0"/>
              <a:t>Intelligent </a:t>
            </a:r>
            <a:r>
              <a:rPr lang="en-ID" dirty="0"/>
              <a:t>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8C5C18-8AC1-4954-B311-505A8F310F45}"/>
              </a:ext>
            </a:extLst>
          </p:cNvPr>
          <p:cNvSpPr/>
          <p:nvPr/>
        </p:nvSpPr>
        <p:spPr>
          <a:xfrm>
            <a:off x="4387007" y="770157"/>
            <a:ext cx="4057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7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LoR</a:t>
            </a:r>
            <a:r>
              <a:rPr lang="en-US" dirty="0"/>
              <a:t>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lvl="1"/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pPr lvl="1"/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1338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17CE-E5AD-4624-91E7-975CB2E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4B2E0-473E-46C6-8F0D-8AFE6FFCB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020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3496-86E8-4CCB-9BAD-6C319C57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2B64E-581C-4846-BC71-37BEA8C4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ID" dirty="0" err="1"/>
              <a:t>Permasalahan</a:t>
            </a:r>
            <a:endParaRPr lang="en-ID" dirty="0"/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889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6DEC-22F5-453C-9237-B164432FC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8A0CC-FACC-43E9-8E25-E53B4865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3282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58BF-1A95-4ABC-8E15-AEA46A70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dan </a:t>
            </a:r>
            <a:r>
              <a:rPr lang="en-US" dirty="0" err="1"/>
              <a:t>Luaran</a:t>
            </a:r>
            <a:r>
              <a:rPr lang="en-US" dirty="0"/>
              <a:t> Tugas Akhir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A3CF-ED71-4903-BDD4-65EDEFD75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970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2266-A144-4519-BE26-FC3CCFBA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52D7C-FBAF-474D-A992-9CB02321D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LoR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5205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E80D-5B04-487D-956C-42EBCFFB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  <a:endParaRPr lang="en-ID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14E9B2-0B89-49B3-AB97-03220CB659A1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F6899F4-6999-47A3-ACFE-CE7224B9F989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3DA2DDA2-71B4-4138-98F9-F5AFBDE12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3557D2-26CD-405B-A75E-B06539F6A0DF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DECB80-8D67-4A5E-BA12-E238342238E6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3CD07B-B325-4DB0-B796-24EDDD706FD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E3E09B-B2A2-4C1C-8A05-25E160058C48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AC4C1-FD1C-4408-A728-6CD449F61001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B2AD8D-BE5C-4991-BD68-C2536DB975C9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F064EF-840A-4FD7-ABF5-5B352738E77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6F9082-E803-42CB-9E5E-4A8074E729E6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1E55D9-AE32-46B4-8131-112566AB9869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1AA75B-A673-4A76-A7BB-50AB61374A97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9644CB-B0AB-4C7F-BD74-64A19288858A}"/>
                </a:ext>
              </a:extLst>
            </p:cNvPr>
            <p:cNvSpPr txBox="1"/>
            <p:nvPr/>
          </p:nvSpPr>
          <p:spPr>
            <a:xfrm>
              <a:off x="9204693" y="2683789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0E9A313-A3CD-4D35-82A2-9ACC1290361C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11EF71-0FAC-4A71-91DE-EDA2C48AF8C6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5FBBA6B-9007-48FB-84DF-B0BD3D79C7D1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7052AA-8362-45F9-AEEE-414A4EC9E96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2B7E3C-915F-4EC9-8B74-0914BEE17F7E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1AC445-020F-454C-9E3C-16572FEEEEF2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7FAD11-7C17-4CE4-8266-FE96EA866EFF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36BD39-241E-4731-9A3D-B6A50CFF0528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AF707B3-3948-4FC1-89FE-8D84B64EA499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B7A029-4A7E-439E-B496-A47AFE39F046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304430-78C6-44CB-8BEC-74AFFCE0684B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98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A124-6B17-4199-A469-E59FEFB5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Digital Controller 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11169-5A1A-4D26-B800-D3E369A3D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87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65100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</a:t>
            </a:r>
            <a:r>
              <a:rPr lang="en-US" dirty="0"/>
              <a:t> </a:t>
            </a:r>
            <a:r>
              <a:rPr lang="en-US" i="1" dirty="0"/>
              <a:t>(List of Requirements)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27033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550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menggunakan </a:t>
            </a:r>
            <a:r>
              <a:rPr lang="en-US" dirty="0" err="1"/>
              <a:t>multisim</a:t>
            </a:r>
            <a:r>
              <a:rPr lang="en-US" dirty="0"/>
              <a:t>. </a:t>
            </a:r>
          </a:p>
          <a:p>
            <a:r>
              <a:rPr lang="en-US" dirty="0" err="1"/>
              <a:t>Mendesain</a:t>
            </a:r>
            <a:r>
              <a:rPr lang="en-US" dirty="0"/>
              <a:t> dan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pada </a:t>
            </a:r>
            <a:r>
              <a:rPr lang="en-US" i="1" dirty="0"/>
              <a:t>bread board</a:t>
            </a:r>
            <a:r>
              <a:rPr lang="en-US" dirty="0"/>
              <a:t>.</a:t>
            </a:r>
          </a:p>
          <a:p>
            <a:r>
              <a:rPr lang="en-US" dirty="0" err="1"/>
              <a:t>Memprogram</a:t>
            </a:r>
            <a:r>
              <a:rPr lang="en-US" dirty="0"/>
              <a:t> Odroid. </a:t>
            </a:r>
          </a:p>
          <a:p>
            <a:r>
              <a:rPr lang="en-US" dirty="0" err="1"/>
              <a:t>Membuat</a:t>
            </a:r>
            <a:r>
              <a:rPr lang="en-US" dirty="0"/>
              <a:t> ….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tuliskan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tahapan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secara</a:t>
            </a:r>
            <a:r>
              <a:rPr lang="en-US" sz="2000" dirty="0">
                <a:solidFill>
                  <a:srgbClr val="FF0000"/>
                </a:solidFill>
              </a:rPr>
              <a:t> detail </a:t>
            </a:r>
            <a:r>
              <a:rPr lang="en-US" sz="2000" dirty="0" err="1">
                <a:solidFill>
                  <a:srgbClr val="FF0000"/>
                </a:solidFill>
              </a:rPr>
              <a:t>apa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lakukan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selama</a:t>
            </a:r>
            <a:r>
              <a:rPr lang="en-US" sz="2000" dirty="0">
                <a:solidFill>
                  <a:srgbClr val="FF0000"/>
                </a:solidFill>
              </a:rPr>
              <a:t> 6 </a:t>
            </a:r>
            <a:r>
              <a:rPr lang="en-US" sz="2000" dirty="0" err="1">
                <a:solidFill>
                  <a:srgbClr val="FF0000"/>
                </a:solidFill>
              </a:rPr>
              <a:t>bulan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pengerjaan</a:t>
            </a:r>
            <a:r>
              <a:rPr lang="en-US" sz="2000" dirty="0">
                <a:solidFill>
                  <a:srgbClr val="FF0000"/>
                </a:solidFill>
              </a:rPr>
              <a:t> TA. </a:t>
            </a:r>
            <a:r>
              <a:rPr lang="en-US" sz="2000" dirty="0" err="1">
                <a:solidFill>
                  <a:srgbClr val="FF0000"/>
                </a:solidFill>
              </a:rPr>
              <a:t>Diskusikan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pembimbing</a:t>
            </a:r>
            <a:r>
              <a:rPr lang="en-US" sz="2000" dirty="0">
                <a:solidFill>
                  <a:srgbClr val="FF0000"/>
                </a:solidFill>
              </a:rPr>
              <a:t>!)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58166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Timeline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032680-67B9-4672-800B-8ECF390A8511}"/>
              </a:ext>
            </a:extLst>
          </p:cNvPr>
          <p:cNvSpPr/>
          <p:nvPr/>
        </p:nvSpPr>
        <p:spPr>
          <a:xfrm>
            <a:off x="469900" y="5634335"/>
            <a:ext cx="689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tertulis</a:t>
            </a:r>
            <a:r>
              <a:rPr lang="en-US" dirty="0">
                <a:solidFill>
                  <a:srgbClr val="FF0000"/>
                </a:solidFill>
              </a:rPr>
              <a:t> di slide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 pada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keterangan</a:t>
            </a:r>
            <a:r>
              <a:rPr lang="en-US" dirty="0">
                <a:solidFill>
                  <a:srgbClr val="FF0000"/>
                </a:solidFill>
              </a:rPr>
              <a:t>, dan </a:t>
            </a:r>
            <a:r>
              <a:rPr lang="en-US" dirty="0" err="1">
                <a:solidFill>
                  <a:srgbClr val="FF0000"/>
                </a:solidFill>
              </a:rPr>
              <a:t>perkirakan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pengerjaan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tersebut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E2579D-3B43-4BB3-9497-00A70E44F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282289"/>
              </p:ext>
            </p:extLst>
          </p:nvPr>
        </p:nvGraphicFramePr>
        <p:xfrm>
          <a:off x="628438" y="1456449"/>
          <a:ext cx="11138323" cy="3945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1207">
                  <a:extLst>
                    <a:ext uri="{9D8B030D-6E8A-4147-A177-3AD203B41FA5}">
                      <a16:colId xmlns:a16="http://schemas.microsoft.com/office/drawing/2014/main" val="3646735855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3594698003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419223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6609905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779932897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5486661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19124559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04220341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318585122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375839188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385033395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1310554194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115695810"/>
                    </a:ext>
                  </a:extLst>
                </a:gridCol>
              </a:tblGrid>
              <a:tr h="4743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Tahapan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Pengerjaan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26537"/>
                  </a:ext>
                </a:extLst>
              </a:tr>
              <a:tr h="474386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B1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B2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B4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B5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B6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82023"/>
                  </a:ext>
                </a:extLst>
              </a:tr>
              <a:tr h="429642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M3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M5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M7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M9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M15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M17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M19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M21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M23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89425668"/>
                  </a:ext>
                </a:extLst>
              </a:tr>
              <a:tr h="6416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Membeli komponen yang diperlukan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17636207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skematik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2002078256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PCB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19874279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40640218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03690819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687690358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Membuat buku TA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X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16835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07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Pangeran Firdaus</a:t>
            </a:r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</a:t>
            </a:r>
            <a:r>
              <a:rPr lang="en-ID" dirty="0" smtClean="0"/>
              <a:t>Intelligent </a:t>
            </a:r>
            <a:r>
              <a:rPr lang="en-ID" dirty="0"/>
              <a:t>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7A019B-8101-4C1B-B965-92D3322D2B12}"/>
              </a:ext>
            </a:extLst>
          </p:cNvPr>
          <p:cNvSpPr/>
          <p:nvPr/>
        </p:nvSpPr>
        <p:spPr>
          <a:xfrm>
            <a:off x="5136307" y="770157"/>
            <a:ext cx="2333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4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/>
              <a:t>Dasar </a:t>
            </a:r>
            <a:r>
              <a:rPr lang="en-US" dirty="0" err="1"/>
              <a:t>Teori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(cat: </a:t>
            </a:r>
            <a:r>
              <a:rPr lang="en-US" dirty="0" err="1">
                <a:solidFill>
                  <a:srgbClr val="FF0000"/>
                </a:solidFill>
              </a:rPr>
              <a:t>satu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dua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teori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belum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di TA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Jika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sudah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semua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dilewati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tidak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penjelasan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pPr lvl="1"/>
            <a:r>
              <a:rPr lang="en-US" sz="2300" dirty="0">
                <a:solidFill>
                  <a:srgbClr val="FF0000"/>
                </a:solidFill>
              </a:rPr>
              <a:t>(</a:t>
            </a:r>
            <a:r>
              <a:rPr lang="en-US" sz="2300" dirty="0" err="1">
                <a:solidFill>
                  <a:srgbClr val="FF0000"/>
                </a:solidFill>
              </a:rPr>
              <a:t>Lanjutkan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sesuaikan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dengan</a:t>
            </a:r>
            <a:r>
              <a:rPr lang="en-US" sz="2300" dirty="0">
                <a:solidFill>
                  <a:srgbClr val="FF0000"/>
                </a:solidFill>
              </a:rPr>
              <a:t> TA </a:t>
            </a:r>
            <a:r>
              <a:rPr lang="en-US" sz="2300" dirty="0" err="1">
                <a:solidFill>
                  <a:srgbClr val="FF0000"/>
                </a:solidFill>
              </a:rPr>
              <a:t>anda</a:t>
            </a:r>
            <a:r>
              <a:rPr lang="en-US" sz="2300" dirty="0">
                <a:solidFill>
                  <a:srgbClr val="FF0000"/>
                </a:solidFill>
              </a:rPr>
              <a:t>.)</a:t>
            </a:r>
          </a:p>
          <a:p>
            <a:pPr lvl="2"/>
            <a:r>
              <a:rPr lang="en-US" sz="1700" dirty="0">
                <a:solidFill>
                  <a:srgbClr val="FF0000"/>
                </a:solidFill>
              </a:rPr>
              <a:t>(</a:t>
            </a:r>
            <a:r>
              <a:rPr lang="en-US" sz="1700" dirty="0" err="1">
                <a:solidFill>
                  <a:srgbClr val="FF0000"/>
                </a:solidFill>
              </a:rPr>
              <a:t>Tulis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perencanaan</a:t>
            </a:r>
            <a:r>
              <a:rPr lang="en-US" sz="1700" dirty="0">
                <a:solidFill>
                  <a:srgbClr val="FF0000"/>
                </a:solidFill>
              </a:rPr>
              <a:t> dan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secara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bertahap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>
                <a:solidFill>
                  <a:srgbClr val="FF0000"/>
                </a:solidFill>
              </a:rPr>
              <a:t>dan </a:t>
            </a:r>
            <a:r>
              <a:rPr lang="en-US" sz="1700" b="1" dirty="0" err="1">
                <a:solidFill>
                  <a:srgbClr val="FF0000"/>
                </a:solidFill>
              </a:rPr>
              <a:t>urut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kronologi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Pengujian</a:t>
            </a:r>
            <a:r>
              <a:rPr lang="en-US" dirty="0"/>
              <a:t>, </a:t>
            </a:r>
            <a:r>
              <a:rPr lang="en-US" dirty="0" err="1"/>
              <a:t>Pengukuran</a:t>
            </a:r>
            <a:r>
              <a:rPr lang="en-US" dirty="0"/>
              <a:t>, dan </a:t>
            </a:r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r>
              <a:rPr lang="en-US" dirty="0" err="1"/>
              <a:t>Simpulan</a:t>
            </a:r>
            <a:r>
              <a:rPr lang="en-US" dirty="0"/>
              <a:t> dan Saran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1781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9035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pPr lvl="1"/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pPr lvl="1"/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pPr lvl="1"/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714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A14B-4E5B-4558-8EBD-E03B2076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94201-B32C-4B7F-8574-1C255DCCD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4525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6A16-98B8-4931-84A4-C00BE1EB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4C302-0152-420D-8EEB-D5DF09510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4375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</a:t>
            </a:r>
            <a:r>
              <a:rPr lang="en-US" dirty="0" err="1"/>
              <a:t>Teori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Jelaskan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singkat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atau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dibahas</a:t>
            </a:r>
            <a:r>
              <a:rPr lang="en-US" sz="2000" dirty="0">
                <a:solidFill>
                  <a:srgbClr val="FF0000"/>
                </a:solidFill>
              </a:rPr>
              <a:t> pada Tugas Akhir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. </a:t>
            </a:r>
            <a:r>
              <a:rPr lang="en-US" sz="2000" dirty="0" err="1">
                <a:solidFill>
                  <a:srgbClr val="FF0000"/>
                </a:solidFill>
              </a:rPr>
              <a:t>Apabila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tidak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baru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dibandingkan</a:t>
            </a:r>
            <a:r>
              <a:rPr lang="en-US" sz="2000" dirty="0">
                <a:solidFill>
                  <a:srgbClr val="FF0000"/>
                </a:solidFill>
              </a:rPr>
              <a:t> TA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bagian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ini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bisa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ditiadakan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4505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9530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E95C5E2-0586-44E3-A10D-B3FB1A84D45D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2707E22-3D82-4938-B628-C059B3AE83AA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32" name="Picture 2">
                <a:extLst>
                  <a:ext uri="{FF2B5EF4-FFF2-40B4-BE49-F238E27FC236}">
                    <a16:creationId xmlns:a16="http://schemas.microsoft.com/office/drawing/2014/main" id="{3DD41286-2A1A-4B96-946D-F8C4B00928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286CC2A-567A-4CC3-9406-A59439E40BF9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1311E6-939D-4E81-BCFC-63FC0F3F930B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463856-25F0-45FD-8471-C08EB8F7C5C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ADFB6C-937D-4F0B-935B-1DFDCC03A0AA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DBA2FE-030C-402C-98B3-494E245D4556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AEAD29-8A62-419B-A3C1-12ECE1E8C0E6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58B5EA-8D0E-4EBC-813C-19F4EF63F82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FAF756-A0D7-4A11-BDB4-F1DC75FBAED9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E7FBC2-95BF-46C1-951C-61366F16354C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62BBD5-37B4-4CC6-BF63-4682812D2102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385FF6-BFAC-4EF2-8832-CF343E306422}"/>
                </a:ext>
              </a:extLst>
            </p:cNvPr>
            <p:cNvSpPr txBox="1"/>
            <p:nvPr/>
          </p:nvSpPr>
          <p:spPr>
            <a:xfrm>
              <a:off x="9165706" y="2702250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0C656B-5B11-4310-B95E-200662BE8911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5C27F0-9BE6-4553-84CB-5A561C708E0F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A9D5C-074D-43A6-B09B-92A67A01F3CE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17D743-277E-4098-A1CD-AC093FDB83C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32BE81-8D93-4EBD-8151-C9F3B4B7B2A5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3EAC47-A217-4ACA-88BB-CD51590DB405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A481C64-03A4-4B29-B78A-9692C103909D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68B2EB-02F7-412D-B754-A7395A8B271E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575C698-97A5-4099-BC81-C538F185BEBF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326E099-3B80-4A02-9C2F-4500E2A447CD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877DF5-6A90-477F-AD6C-3ED5C7F75E1A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59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613E-168A-4979-9772-0E66E97A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ABDCD-795B-4E6F-BE9A-9FF8A13BD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Tegangan</a:t>
            </a:r>
            <a:r>
              <a:rPr lang="en-US" dirty="0"/>
              <a:t> 5 V.</a:t>
            </a:r>
          </a:p>
          <a:p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2 A.</a:t>
            </a:r>
          </a:p>
          <a:p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sejauh</a:t>
            </a:r>
            <a:r>
              <a:rPr lang="en-US" dirty="0"/>
              <a:t> 30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02991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04966-F2E0-4210-81D3-55BF1C7F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Blok ADC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AFD4-CA20-4FBC-9015-39F949311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Jelaskan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lakukan</a:t>
            </a:r>
            <a:r>
              <a:rPr lang="en-US" sz="2400" dirty="0">
                <a:solidFill>
                  <a:srgbClr val="FF0000"/>
                </a:solidFill>
              </a:rPr>
              <a:t> pada </a:t>
            </a:r>
            <a:r>
              <a:rPr lang="en-US" sz="2400" dirty="0" err="1">
                <a:solidFill>
                  <a:srgbClr val="FF0000"/>
                </a:solidFill>
              </a:rPr>
              <a:t>blok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</a:rPr>
              <a:t>Flowchart </a:t>
            </a:r>
            <a:r>
              <a:rPr lang="en-US" sz="2400" dirty="0" err="1">
                <a:solidFill>
                  <a:srgbClr val="FF0000"/>
                </a:solidFill>
              </a:rPr>
              <a:t>bisa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disertakan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apabila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alur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pemrograman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Berikan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potongan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kode</a:t>
            </a:r>
            <a:r>
              <a:rPr lang="en-US" sz="2400" dirty="0">
                <a:solidFill>
                  <a:srgbClr val="FF0000"/>
                </a:solidFill>
              </a:rPr>
              <a:t> program (</a:t>
            </a:r>
            <a:r>
              <a:rPr lang="en-US" sz="2400" dirty="0" err="1">
                <a:solidFill>
                  <a:srgbClr val="FF0000"/>
                </a:solidFill>
              </a:rPr>
              <a:t>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diperlukan</a:t>
            </a:r>
            <a:r>
              <a:rPr lang="en-US" sz="240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Lanjutkan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hingga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desain-desain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berikutnya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9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dan </a:t>
            </a:r>
            <a:r>
              <a:rPr lang="en-US" dirty="0" err="1"/>
              <a:t>Analisis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Pengujian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harus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terkait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tujuan</a:t>
            </a:r>
            <a:r>
              <a:rPr lang="en-US" sz="2000" dirty="0">
                <a:solidFill>
                  <a:srgbClr val="FF0000"/>
                </a:solidFill>
              </a:rPr>
              <a:t> TA dan </a:t>
            </a:r>
            <a:r>
              <a:rPr lang="en-US" sz="2000" dirty="0" err="1">
                <a:solidFill>
                  <a:srgbClr val="FF0000"/>
                </a:solidFill>
              </a:rPr>
              <a:t>permasalahan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2250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AGV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AGV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AGV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12.8 – 13.2 V</a:t>
            </a:r>
          </a:p>
          <a:p>
            <a:pPr lvl="1"/>
            <a:r>
              <a:rPr lang="en-US" dirty="0" err="1"/>
              <a:t>Jarak</a:t>
            </a:r>
            <a:r>
              <a:rPr lang="en-US" dirty="0"/>
              <a:t> yang </a:t>
            </a:r>
            <a:r>
              <a:rPr lang="en-US" dirty="0" err="1"/>
              <a:t>ditempuh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5 meter. </a:t>
            </a:r>
          </a:p>
          <a:p>
            <a:pPr lvl="1"/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m/s.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r>
              <a:rPr lang="en-US" dirty="0"/>
              <a:t>	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Sajikan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berupa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tabel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grafik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diperlukan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AGV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2.5 m/s.</a:t>
            </a:r>
          </a:p>
          <a:p>
            <a:pPr lvl="1"/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82354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EEE6-0E59-44C2-8F8E-B648D50D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…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1A6A-A030-4414-9B9E-955EA832A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 err="1"/>
              <a:t>Analisis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68526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41A2-844F-4DA4-BF1B-AF4E2ADF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Simpulan</a:t>
            </a:r>
            <a:r>
              <a:rPr lang="en-US" dirty="0"/>
              <a:t> dan 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C697D-2074-4E72-9572-21FE1E727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AGV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menggunakan Odroid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0.2 m/s.</a:t>
            </a:r>
          </a:p>
          <a:p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terjauh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AGV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25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Simpulan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berasal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dari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hasil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analisis</a:t>
            </a:r>
            <a:r>
              <a:rPr lang="en-US" sz="2000" dirty="0">
                <a:solidFill>
                  <a:srgbClr val="FF0000"/>
                </a:solidFill>
              </a:rPr>
              <a:t> Bab 4 dan </a:t>
            </a:r>
            <a:r>
              <a:rPr lang="en-US" sz="2000" dirty="0" err="1">
                <a:solidFill>
                  <a:srgbClr val="FF0000"/>
                </a:solidFill>
              </a:rPr>
              <a:t>berupa</a:t>
            </a:r>
            <a:r>
              <a:rPr lang="en-US" sz="2000" dirty="0">
                <a:solidFill>
                  <a:srgbClr val="FF0000"/>
                </a:solidFill>
              </a:rPr>
              <a:t> data.)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Saran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…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7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D152-25F7-42DD-8AA7-68870BD0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932DE-C3F9-4AF3-BC4A-662291233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791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1123</Words>
  <Application>Microsoft Office PowerPoint</Application>
  <PresentationFormat>Widescreen</PresentationFormat>
  <Paragraphs>346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Office Theme</vt:lpstr>
      <vt:lpstr>(Judul Tugas Akhir/KP) (bisa disesuaikan ukuran font apabila judul terlalu Panjang)</vt:lpstr>
      <vt:lpstr>PowerPoint Presentation</vt:lpstr>
      <vt:lpstr>Sistem Kontrol Terdistribusi Cooperative Automated Guided Vehicle (AGV) menggunakan Odroid</vt:lpstr>
      <vt:lpstr>Outline</vt:lpstr>
      <vt:lpstr>Pendahuluan</vt:lpstr>
      <vt:lpstr>Latar Belakang</vt:lpstr>
      <vt:lpstr>Penelitian Sebelumnya</vt:lpstr>
      <vt:lpstr>Tujuan dan Luaran Tugas Akhir </vt:lpstr>
      <vt:lpstr>Konsep Desain</vt:lpstr>
      <vt:lpstr>Diagram Blok Sistem</vt:lpstr>
      <vt:lpstr>Desain Digital Controller  </vt:lpstr>
      <vt:lpstr>Desain Sensing Element</vt:lpstr>
      <vt:lpstr>LoR (List of Requirements)</vt:lpstr>
      <vt:lpstr>Perencanaan Kegiatan</vt:lpstr>
      <vt:lpstr>Tahapan Pengerjaan Tugas Akhir</vt:lpstr>
      <vt:lpstr>Timeline Kerja</vt:lpstr>
      <vt:lpstr>Sistem Kontrol Terdistribusi Cooperative Automated Guided Vehicle (AGV) menggunakan Odroid</vt:lpstr>
      <vt:lpstr>Outline</vt:lpstr>
      <vt:lpstr>Pendahuluan</vt:lpstr>
      <vt:lpstr>Latar Belakang dan Penelitian Sebelumnya</vt:lpstr>
      <vt:lpstr>Permasalahan</vt:lpstr>
      <vt:lpstr>Tujuan Tugas Akhir</vt:lpstr>
      <vt:lpstr>Dasar Teori</vt:lpstr>
      <vt:lpstr>Perencanaan dan Pembuatan Alat</vt:lpstr>
      <vt:lpstr>Diagram Blok Sistem</vt:lpstr>
      <vt:lpstr>Spesifikasi Alat </vt:lpstr>
      <vt:lpstr>Desain Blok ADC</vt:lpstr>
      <vt:lpstr>Pengujian dan Analisis</vt:lpstr>
      <vt:lpstr>Pengujian Kecepatan AGV</vt:lpstr>
      <vt:lpstr>Pengujian …</vt:lpstr>
      <vt:lpstr>Simpulan dan Saran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Hendi Wicaksono</dc:creator>
  <cp:lastModifiedBy>Hendi Wicaksono Agung D.  S.T.  M.T.</cp:lastModifiedBy>
  <cp:revision>53</cp:revision>
  <cp:lastPrinted>2020-01-02T07:04:08Z</cp:lastPrinted>
  <dcterms:created xsi:type="dcterms:W3CDTF">2019-12-25T04:59:08Z</dcterms:created>
  <dcterms:modified xsi:type="dcterms:W3CDTF">2021-04-01T07:16:13Z</dcterms:modified>
</cp:coreProperties>
</file>